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8" r:id="rId5"/>
    <p:sldId id="261" r:id="rId6"/>
    <p:sldId id="262" r:id="rId7"/>
    <p:sldId id="269" r:id="rId8"/>
    <p:sldId id="263" r:id="rId9"/>
    <p:sldId id="266" r:id="rId10"/>
    <p:sldId id="267" r:id="rId11"/>
    <p:sldId id="265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787D"/>
    <a:srgbClr val="F0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.hrda\Desktop\Pruzkum%20ZADAVATELE_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.hrda\Desktop\Pruzkum%20ZADAVATELE_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.hrda\Desktop\Pruzkum%20ZADAVATELE_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onika.zemanova\Desktop\Vzd&#283;l&#225;v&#225;n&#237;\konference\Anketa\Pruzkum%20ZADAVATELE_FINAL_S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466993251502615"/>
          <c:y val="2.5352379465794746E-3"/>
          <c:w val="0.58442577806069496"/>
          <c:h val="0.8961641194394816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5.3895723491505572E-2"/>
                  <c:y val="-8.112872526247415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871704745166977"/>
                  <c:y val="0.20105814521569659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List1!$A$17:$A$19</c:f>
              <c:strCache>
                <c:ptCount val="3"/>
                <c:pt idx="0">
                  <c:v>Áno, zákazky sú v súčasnosti transparentnejšie  </c:v>
                </c:pt>
                <c:pt idx="1">
                  <c:v>Nie, zákazky boli transparentnejšie pred novelou</c:v>
                </c:pt>
                <c:pt idx="2">
                  <c:v>Je to zhruba rovnaké </c:v>
                </c:pt>
              </c:strCache>
            </c:strRef>
          </c:cat>
          <c:val>
            <c:numRef>
              <c:f>List1!$I$17:$I$19</c:f>
              <c:numCache>
                <c:formatCode>General</c:formatCode>
                <c:ptCount val="3"/>
                <c:pt idx="0">
                  <c:v>44</c:v>
                </c:pt>
                <c:pt idx="1">
                  <c:v>44</c:v>
                </c:pt>
                <c:pt idx="2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8746274107040967E-2"/>
          <c:y val="0.16049827104945216"/>
          <c:w val="0.32817692571037316"/>
          <c:h val="0.68253051701870604"/>
        </c:manualLayout>
      </c:layout>
      <c:overlay val="0"/>
      <c:txPr>
        <a:bodyPr/>
        <a:lstStyle/>
        <a:p>
          <a:pPr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937503441440486"/>
          <c:y val="0"/>
          <c:w val="0.5882594570783547"/>
          <c:h val="0.86816891344079417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7.906489720419399E-2"/>
                  <c:y val="6.055146032277881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List1!$A$297:$A$299</c:f>
              <c:strCache>
                <c:ptCount val="3"/>
                <c:pt idx="0">
                  <c:v>Áno, urýchli </c:v>
                </c:pt>
                <c:pt idx="1">
                  <c:v>Nie, spomalí </c:v>
                </c:pt>
                <c:pt idx="2">
                  <c:v>Vo výsledku sa nič nezmení</c:v>
                </c:pt>
              </c:strCache>
            </c:strRef>
          </c:cat>
          <c:val>
            <c:numRef>
              <c:f>List1!$I$297:$I$299</c:f>
              <c:numCache>
                <c:formatCode>General</c:formatCode>
                <c:ptCount val="3"/>
                <c:pt idx="0">
                  <c:v>80</c:v>
                </c:pt>
                <c:pt idx="1">
                  <c:v>57</c:v>
                </c:pt>
                <c:pt idx="2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2.2222343314352144E-2"/>
          <c:y val="7.5608965109727769E-2"/>
          <c:w val="0.31598470606399109"/>
          <c:h val="0.75925987000316064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  <a:scene3d>
      <a:camera prst="orthographicFront"/>
      <a:lightRig rig="threePt" dir="t"/>
    </a:scene3d>
    <a:sp3d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829596821230685"/>
          <c:y val="2.8956899255517587E-2"/>
          <c:w val="0.57833752551764306"/>
          <c:h val="0.8624216312583572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6.7817876932050214E-2"/>
                  <c:y val="0.27096320507106431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572105570137088E-3"/>
                  <c:y val="7.9096716683999483E-3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3212306794983963E-2"/>
                  <c:y val="-6.205252645306136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lang="cs-CZ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List1!$A$343:$A$345</c:f>
              <c:strCache>
                <c:ptCount val="3"/>
                <c:pt idx="0">
                  <c:v>Áno</c:v>
                </c:pt>
                <c:pt idx="1">
                  <c:v>Nie</c:v>
                </c:pt>
                <c:pt idx="2">
                  <c:v>Vo výsledku sa nič nezmení</c:v>
                </c:pt>
              </c:strCache>
            </c:strRef>
          </c:cat>
          <c:val>
            <c:numRef>
              <c:f>List1!$I$343:$I$345</c:f>
              <c:numCache>
                <c:formatCode>General</c:formatCode>
                <c:ptCount val="3"/>
                <c:pt idx="0">
                  <c:v>68</c:v>
                </c:pt>
                <c:pt idx="1">
                  <c:v>66</c:v>
                </c:pt>
                <c:pt idx="2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3888933986344491E-2"/>
          <c:y val="0.16001560662181491"/>
          <c:w val="0.28414924759614046"/>
          <c:h val="0.60749008891312439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99416739574269"/>
          <c:y val="2.0702490558586136E-2"/>
          <c:w val="0.57204870224555304"/>
          <c:h val="0.8708207242119816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2.6249817731116988E-2"/>
                  <c:y val="-4.8187330815622993E-2"/>
                </c:manualLayout>
              </c:layout>
              <c:spPr/>
              <c:txPr>
                <a:bodyPr/>
                <a:lstStyle/>
                <a:p>
                  <a:pPr algn="ctr" rtl="0">
                    <a:defRPr lang="cs-CZ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836049139690869E-2"/>
                  <c:y val="-1.2035642880063176E-3"/>
                </c:manualLayout>
              </c:layout>
              <c:spPr/>
              <c:txPr>
                <a:bodyPr/>
                <a:lstStyle/>
                <a:p>
                  <a:pPr algn="ctr" rtl="0">
                    <a:defRPr lang="cs-CZ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002424176144711E-2"/>
                  <c:y val="2.682266597553049E-4"/>
                </c:manualLayout>
              </c:layout>
              <c:spPr/>
              <c:txPr>
                <a:bodyPr/>
                <a:lstStyle/>
                <a:p>
                  <a:pPr algn="ctr" rtl="0">
                    <a:defRPr lang="cs-CZ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234160834062412E-2"/>
                  <c:y val="1.088967327359942E-2"/>
                </c:manualLayout>
              </c:layout>
              <c:spPr/>
              <c:txPr>
                <a:bodyPr/>
                <a:lstStyle/>
                <a:p>
                  <a:pPr algn="ctr" rtl="0">
                    <a:defRPr lang="cs-CZ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List1!$A$392:$H$394</c:f>
              <c:strCache>
                <c:ptCount val="3"/>
                <c:pt idx="0">
                  <c:v>Áno</c:v>
                </c:pt>
                <c:pt idx="1">
                  <c:v>Nie</c:v>
                </c:pt>
                <c:pt idx="2">
                  <c:v>Vo výsledku sa nič nezmení</c:v>
                </c:pt>
              </c:strCache>
            </c:strRef>
          </c:cat>
          <c:val>
            <c:numRef>
              <c:f>List1!$I$392:$I$394</c:f>
              <c:numCache>
                <c:formatCode>General</c:formatCode>
                <c:ptCount val="3"/>
                <c:pt idx="0">
                  <c:v>63</c:v>
                </c:pt>
                <c:pt idx="1">
                  <c:v>89</c:v>
                </c:pt>
                <c:pt idx="2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0853314042350999E-2"/>
          <c:y val="0.21684358314712215"/>
          <c:w val="0.24149278931167911"/>
          <c:h val="0.58702181864235314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4011852558291942"/>
          <c:y val="0.10659643205239122"/>
          <c:w val="0.54454231383696816"/>
          <c:h val="0.7370857015612963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4.1993297636571551E-2"/>
                  <c:y val="-2.0104513962781668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558967396365166E-2"/>
                  <c:y val="-4.2638859331772715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480547480186718E-3"/>
                  <c:y val="1.6208019042664727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549928663686639E-3"/>
                  <c:y val="-1.0614709197386371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List1!$A$440:$A$443</c:f>
              <c:strCache>
                <c:ptCount val="4"/>
                <c:pt idx="0">
                  <c:v>Slovenská republika zastúpená svojimi orgánmi</c:v>
                </c:pt>
                <c:pt idx="1">
                  <c:v>Obec</c:v>
                </c:pt>
                <c:pt idx="2">
                  <c:v>Vyšší územný celok</c:v>
                </c:pt>
                <c:pt idx="3">
                  <c:v>Právnická osoba</c:v>
                </c:pt>
              </c:strCache>
            </c:strRef>
          </c:cat>
          <c:val>
            <c:numRef>
              <c:f>List1!$I$440:$I$443</c:f>
              <c:numCache>
                <c:formatCode>General</c:formatCode>
                <c:ptCount val="4"/>
                <c:pt idx="0">
                  <c:v>58</c:v>
                </c:pt>
                <c:pt idx="1">
                  <c:v>83</c:v>
                </c:pt>
                <c:pt idx="2">
                  <c:v>15</c:v>
                </c:pt>
                <c:pt idx="3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3913019908655996E-2"/>
          <c:y val="0.23763889040990877"/>
          <c:w val="0.26186564028893977"/>
          <c:h val="0.49926122238892606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466993251502615"/>
          <c:y val="2.5352379465794746E-3"/>
          <c:w val="0.58442577806069496"/>
          <c:h val="0.896164119439481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3.2806092560046865E-2"/>
          <c:y val="0.19929897651682432"/>
          <c:w val="0.36566966036099624"/>
          <c:h val="0.68253048843828568"/>
        </c:manualLayout>
      </c:layout>
      <c:overlay val="0"/>
      <c:txPr>
        <a:bodyPr/>
        <a:lstStyle/>
        <a:p>
          <a:pPr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450035873543488"/>
          <c:y val="4.8427759195008274E-2"/>
          <c:w val="0.66164730282840611"/>
          <c:h val="0.85037399161323601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4.8951048951048973E-2"/>
                  <c:y val="0.21459988354486786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121212121212127"/>
                  <c:y val="0.14072123511138879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List1!$A$49:$A$52</c:f>
              <c:strCache>
                <c:ptCount val="4"/>
                <c:pt idx="0">
                  <c:v>Zhruba tretina</c:v>
                </c:pt>
                <c:pt idx="1">
                  <c:v>Zhruba polovica</c:v>
                </c:pt>
                <c:pt idx="2">
                  <c:v>Zhruba tri štvrtiny</c:v>
                </c:pt>
                <c:pt idx="3">
                  <c:v>Žiadna</c:v>
                </c:pt>
              </c:strCache>
            </c:strRef>
          </c:cat>
          <c:val>
            <c:numRef>
              <c:f>List1!$I$49:$I$52</c:f>
              <c:numCache>
                <c:formatCode>General</c:formatCode>
                <c:ptCount val="4"/>
                <c:pt idx="0">
                  <c:v>68</c:v>
                </c:pt>
                <c:pt idx="1">
                  <c:v>88</c:v>
                </c:pt>
                <c:pt idx="2">
                  <c:v>67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3.3946362241052048E-3"/>
          <c:y val="5.3034993317128236E-2"/>
          <c:w val="0.24693839740620657"/>
          <c:h val="0.87220216206483425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988675366628173"/>
          <c:y val="2.7319587343288338E-2"/>
          <c:w val="0.66164730282840611"/>
          <c:h val="0.8503739916132360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3.3946368592037879E-3"/>
          <c:y val="0.14802180070499102"/>
          <c:w val="0.2469383110327992"/>
          <c:h val="0.77721535467697156"/>
        </c:manualLayout>
      </c:layout>
      <c:overlay val="0"/>
      <c:txPr>
        <a:bodyPr/>
        <a:lstStyle/>
        <a:p>
          <a:pPr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074106559016131"/>
          <c:y val="2.7529983948856782E-2"/>
          <c:w val="0.56955417286125898"/>
          <c:h val="0.887094467522268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4388498734955428E-2"/>
          <c:y val="7.9531556017426758E-2"/>
          <c:w val="0.34021290581920505"/>
          <c:h val="0.59813661617170955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074106559016131"/>
          <c:y val="2.7529983948856782E-2"/>
          <c:w val="0.56955417286125898"/>
          <c:h val="0.88709446752226839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1"/>
              <c:layout>
                <c:manualLayout>
                  <c:x val="3.8493674777139351E-2"/>
                  <c:y val="4.666945919217289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List1!$A$92:$H$95</c:f>
              <c:strCache>
                <c:ptCount val="4"/>
                <c:pt idx="0">
                  <c:v>Korupcia</c:v>
                </c:pt>
                <c:pt idx="1">
                  <c:v>Snaha opätovne vybrať firmu, s ktorou mám dobré skúsenosti</c:v>
                </c:pt>
                <c:pt idx="2">
                  <c:v>Snaha vyjednať výhodu pre miestnu firmu a zvýšiť lokálnu zamestnanosť</c:v>
                </c:pt>
                <c:pt idx="3">
                  <c:v>Klientelizmus</c:v>
                </c:pt>
              </c:strCache>
            </c:strRef>
          </c:cat>
          <c:val>
            <c:numRef>
              <c:f>List1!$I$92:$I$95</c:f>
              <c:numCache>
                <c:formatCode>General</c:formatCode>
                <c:ptCount val="4"/>
                <c:pt idx="0">
                  <c:v>86</c:v>
                </c:pt>
                <c:pt idx="1">
                  <c:v>99</c:v>
                </c:pt>
                <c:pt idx="2">
                  <c:v>24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4388442086450423E-2"/>
          <c:y val="7.9531432616724435E-2"/>
          <c:w val="0.34021287446021115"/>
          <c:h val="0.59813668329626735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030864300632437"/>
          <c:y val="1.3376982075706012E-2"/>
          <c:w val="0.56963904894388229"/>
          <c:h val="0.88552676183816437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4.2802150615393587E-2"/>
                  <c:y val="1.9715424861051305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List1!$A$139:$A$142</c:f>
              <c:strCache>
                <c:ptCount val="4"/>
                <c:pt idx="0">
                  <c:v>Áno, vo väčšine prípadov</c:v>
                </c:pt>
                <c:pt idx="1">
                  <c:v>Áno, v 50% prípadov</c:v>
                </c:pt>
                <c:pt idx="2">
                  <c:v>Áno, úplne výnimočne</c:v>
                </c:pt>
                <c:pt idx="3">
                  <c:v>Nie, vôbec</c:v>
                </c:pt>
              </c:strCache>
            </c:strRef>
          </c:cat>
          <c:val>
            <c:numRef>
              <c:f>List1!$I$139:$I$142</c:f>
              <c:numCache>
                <c:formatCode>General</c:formatCode>
                <c:ptCount val="4"/>
                <c:pt idx="0">
                  <c:v>194</c:v>
                </c:pt>
                <c:pt idx="1">
                  <c:v>31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5.081382993215814E-2"/>
          <c:y val="0.10332034811438044"/>
          <c:w val="0.31622083571733461"/>
          <c:h val="0.68340765299074457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188823619269854"/>
          <c:y val="0.15773797289895836"/>
          <c:w val="0.59968540969415862"/>
          <c:h val="0.65595291924458476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List1!$A$188:$A$192</c:f>
              <c:strCache>
                <c:ptCount val="5"/>
                <c:pt idx="0">
                  <c:v>Z dôvodu zabezpečenia hospodárnosti plnenia </c:v>
                </c:pt>
                <c:pt idx="1">
                  <c:v> Z obavy z napadnuteľnosti verejného obstarávania pre netransparentnosť</c:v>
                </c:pt>
                <c:pt idx="2">
                  <c:v> Je to jednoduché a rýchle</c:v>
                </c:pt>
                <c:pt idx="3">
                  <c:v> Z dôvodu pokynu nadriadených orgánov </c:v>
                </c:pt>
                <c:pt idx="4">
                  <c:v>Nepoužívam toto kritérium</c:v>
                </c:pt>
              </c:strCache>
            </c:strRef>
          </c:cat>
          <c:val>
            <c:numRef>
              <c:f>List1!$I$188:$I$192</c:f>
              <c:numCache>
                <c:formatCode>General</c:formatCode>
                <c:ptCount val="5"/>
                <c:pt idx="0">
                  <c:v>110</c:v>
                </c:pt>
                <c:pt idx="1">
                  <c:v>74</c:v>
                </c:pt>
                <c:pt idx="2">
                  <c:v>32</c:v>
                </c:pt>
                <c:pt idx="3">
                  <c:v>26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1.6666529249288867E-2"/>
          <c:y val="6.4927368601976898E-2"/>
          <c:w val="0.18163627452327624"/>
          <c:h val="0.80572095613802741"/>
        </c:manualLayout>
      </c:layout>
      <c:overlay val="0"/>
      <c:txPr>
        <a:bodyPr/>
        <a:lstStyle/>
        <a:p>
          <a:pPr rtl="0"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683511556141229"/>
          <c:y val="3.9924942840573525E-2"/>
          <c:w val="0.5649123608394595"/>
          <c:h val="0.87852740629643566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2.9432604976266544E-2"/>
                  <c:y val="1.520282186948855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932257138231497E-2"/>
                  <c:y val="5.3270563401796985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150892821127629E-2"/>
                  <c:y val="1.578969295504728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lang="cs-CZ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List1!$A$249:$A$251</c:f>
              <c:strCache>
                <c:ptCount val="3"/>
                <c:pt idx="0">
                  <c:v> Uvoľnenie cesty k jednoduchšiemu a pritom transparentnejšiemu zadávaniu verejných zákaziek</c:v>
                </c:pt>
                <c:pt idx="1">
                  <c:v> Domnievam sa, že prinesie ešte viac administratívy a skomplikuje nám prácu</c:v>
                </c:pt>
                <c:pt idx="2">
                  <c:v> Domnievam sa, že opäť prinesie netransparentnosť a korupciu</c:v>
                </c:pt>
              </c:strCache>
            </c:strRef>
          </c:cat>
          <c:val>
            <c:numRef>
              <c:f>List1!$I$249:$I$251</c:f>
              <c:numCache>
                <c:formatCode>General</c:formatCode>
                <c:ptCount val="3"/>
                <c:pt idx="0">
                  <c:v>64</c:v>
                </c:pt>
                <c:pt idx="1">
                  <c:v>134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7.6676056196797425E-3"/>
          <c:y val="3.885774468567315E-2"/>
          <c:w val="0.31955070720326623"/>
          <c:h val="0.84186158642127551"/>
        </c:manualLayout>
      </c:layout>
      <c:overlay val="0"/>
      <c:txPr>
        <a:bodyPr/>
        <a:lstStyle/>
        <a:p>
          <a:pPr>
            <a:defRPr sz="1050"/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99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8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02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9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95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14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7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6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5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17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3111-0DC8-49B1-BF63-FA7BA6D3027C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7A21-B164-47F6-841F-ECDD007F64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1518" y="1268724"/>
            <a:ext cx="7740988" cy="819312"/>
          </a:xfrm>
        </p:spPr>
        <p:txBody>
          <a:bodyPr lIns="0" tIns="0" rIns="0" bIns="0" anchor="t">
            <a:normAutofit fontScale="90000"/>
          </a:bodyPr>
          <a:lstStyle/>
          <a:p>
            <a:r>
              <a:rPr lang="cs-CZ" sz="20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KONFERENCIA </a:t>
            </a:r>
            <a:r>
              <a:rPr lang="cs-CZ" sz="20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0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VEREJNÉ ZÁKAZKY </a:t>
            </a:r>
            <a:r>
              <a:rPr lang="cs-CZ" sz="20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2014/2015: "ŽÁDNÁ MOC NESMÍ PLATIT VÍC NEŽ ZÁKONY!"</a:t>
            </a:r>
            <a:br>
              <a:rPr lang="cs-CZ" sz="20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</a:br>
            <a:endParaRPr lang="cs-CZ" sz="2000" b="1" dirty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1609" y="2168839"/>
            <a:ext cx="6480000" cy="1800000"/>
          </a:xfrm>
        </p:spPr>
        <p:txBody>
          <a:bodyPr lIns="0" tIns="0" rIns="0" bIns="0" anchor="ctr">
            <a:normAutofit/>
          </a:bodyPr>
          <a:lstStyle/>
          <a:p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Výsledky </a:t>
            </a:r>
            <a:r>
              <a:rPr lang="cs-CZ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priekumu</a:t>
            </a:r>
            <a:r>
              <a:rPr lang="cs-CZ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medzi</a:t>
            </a:r>
            <a:r>
              <a:rPr lang="cs-CZ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obstarávateľmi</a:t>
            </a:r>
            <a:r>
              <a:rPr lang="cs-CZ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verejných</a:t>
            </a:r>
            <a:r>
              <a:rPr lang="cs-CZ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zákaziek</a:t>
            </a:r>
            <a:r>
              <a:rPr lang="cs-CZ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SK</a:t>
            </a:r>
            <a:endParaRPr lang="cs-CZ" b="1" dirty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493" y="4329115"/>
            <a:ext cx="5868685" cy="81931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Počet </a:t>
            </a:r>
            <a:r>
              <a:rPr lang="cs-CZ" sz="1600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odpovedí</a:t>
            </a:r>
            <a:r>
              <a:rPr lang="cs-CZ" sz="16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240 </a:t>
            </a:r>
            <a:r>
              <a:rPr lang="cs-CZ" sz="1600" b="1" dirty="0" err="1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obstarávateľov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VZ</a:t>
            </a:r>
          </a:p>
          <a:p>
            <a:pPr algn="l"/>
            <a:r>
              <a:rPr lang="cs-CZ" sz="16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Organizátor </a:t>
            </a:r>
            <a:r>
              <a:rPr lang="cs-CZ" sz="1600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prieskumu</a:t>
            </a:r>
            <a:r>
              <a:rPr lang="cs-CZ" sz="16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OTIDEA a.s.</a:t>
            </a:r>
          </a:p>
          <a:p>
            <a:pPr algn="l"/>
            <a:r>
              <a:rPr lang="cs-CZ" sz="1600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Priebeh</a:t>
            </a:r>
            <a:r>
              <a:rPr lang="cs-CZ" sz="16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priekumu</a:t>
            </a:r>
            <a:r>
              <a:rPr lang="cs-CZ" sz="16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1600" b="1" dirty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. – 24. 9. 2014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652138" y="5421745"/>
            <a:ext cx="3168340" cy="81931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b="1" dirty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Tomáš 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Langr, OTIDEA</a:t>
            </a:r>
            <a:endParaRPr lang="cs-CZ" sz="1600" b="1" dirty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b="1" dirty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Kateřina 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Koláčková, </a:t>
            </a:r>
            <a:r>
              <a:rPr lang="cs-CZ" sz="1600" b="1" dirty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OTIDEA</a:t>
            </a:r>
          </a:p>
          <a:p>
            <a:pPr algn="l"/>
            <a:r>
              <a:rPr lang="cs-CZ" sz="1600" b="1" dirty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600" b="1" dirty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cs-CZ" sz="1600" b="1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cs-CZ" sz="1600" b="1" dirty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1482" y="1268724"/>
            <a:ext cx="810103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Prinesie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elektronické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trhovisko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finančné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úspory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vynakladaní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verejných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finančných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prostriedkov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cs-CZ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1517" y="2015999"/>
            <a:ext cx="7560966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302643"/>
              </p:ext>
            </p:extLst>
          </p:nvPr>
        </p:nvGraphicFramePr>
        <p:xfrm>
          <a:off x="1151562" y="1909762"/>
          <a:ext cx="7020897" cy="367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494" y="1088701"/>
            <a:ext cx="78163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Pracujem v organizácii verejnej správy: </a:t>
            </a:r>
            <a:endParaRPr lang="cs-CZ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25894" y="2168839"/>
            <a:ext cx="7560966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261451"/>
              </p:ext>
            </p:extLst>
          </p:nvPr>
        </p:nvGraphicFramePr>
        <p:xfrm>
          <a:off x="307976" y="368609"/>
          <a:ext cx="8044508" cy="684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0000" y="2709138"/>
            <a:ext cx="6480000" cy="1800000"/>
          </a:xfrm>
        </p:spPr>
        <p:txBody>
          <a:bodyPr lIns="0" tIns="0" rIns="0" bIns="0" anchor="ctr">
            <a:normAutofit fontScale="85000" lnSpcReduction="10000"/>
          </a:bodyPr>
          <a:lstStyle/>
          <a:p>
            <a:pPr algn="l"/>
            <a:r>
              <a:rPr lang="cs-CZ" sz="24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Tomáš Langr</a:t>
            </a:r>
          </a:p>
          <a:p>
            <a:pPr algn="l"/>
            <a:r>
              <a:rPr lang="cs-CZ" sz="2400" b="1" dirty="0" smtClean="0"/>
              <a:t>Ria</a:t>
            </a:r>
            <a:r>
              <a:rPr lang="cs-CZ" sz="2400" b="1" dirty="0" smtClean="0"/>
              <a:t>diteľ </a:t>
            </a:r>
            <a:r>
              <a:rPr lang="cs-CZ" sz="2400" b="1" dirty="0" err="1" smtClean="0"/>
              <a:t>spoločnosti</a:t>
            </a:r>
            <a:r>
              <a:rPr lang="cs-CZ" sz="2400" b="1" dirty="0" smtClean="0"/>
              <a:t> </a:t>
            </a:r>
            <a:r>
              <a:rPr lang="cs-CZ" sz="2400" b="1" dirty="0" smtClean="0"/>
              <a:t>OTIDEA </a:t>
            </a:r>
          </a:p>
          <a:p>
            <a:pPr algn="l"/>
            <a:endParaRPr lang="cs-CZ" sz="2400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Kateřina </a:t>
            </a:r>
            <a:r>
              <a:rPr lang="cs-CZ" sz="24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Koláčková</a:t>
            </a:r>
          </a:p>
          <a:p>
            <a:pPr algn="l"/>
            <a:r>
              <a:rPr lang="cs-CZ" sz="2400" b="1" dirty="0" err="1" smtClean="0"/>
              <a:t>Vedúca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oddelenia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verejných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zákaziek</a:t>
            </a:r>
            <a:r>
              <a:rPr lang="cs-CZ" sz="2400" b="1" dirty="0" smtClean="0"/>
              <a:t> </a:t>
            </a:r>
            <a:r>
              <a:rPr lang="cs-CZ" sz="2400" b="1" smtClean="0"/>
              <a:t>spoločnosti</a:t>
            </a:r>
            <a:r>
              <a:rPr lang="cs-CZ" sz="2400" b="1" dirty="0" smtClean="0"/>
              <a:t> </a:t>
            </a:r>
            <a:r>
              <a:rPr lang="cs-CZ" sz="2400" b="1" dirty="0"/>
              <a:t>OTIDEA</a:t>
            </a:r>
          </a:p>
          <a:p>
            <a:pPr algn="l"/>
            <a:endParaRPr lang="cs-CZ" sz="2400" dirty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14596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"/>
                            </p:stCondLst>
                            <p:childTnLst>
                              <p:par>
                                <p:cTn id="2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88535" y="1268724"/>
            <a:ext cx="774098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Sú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podľa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Vás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verejné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zákazky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v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súčasnosti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transparentnejšie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než v období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pred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novelou z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júla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2013?</a:t>
            </a: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353782"/>
              </p:ext>
            </p:extLst>
          </p:nvPr>
        </p:nvGraphicFramePr>
        <p:xfrm>
          <a:off x="1511609" y="1988815"/>
          <a:ext cx="6840874" cy="3960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91517" y="1088701"/>
            <a:ext cx="774098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Koľko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verejných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zákaziek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podľa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Vášho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názoru postihnutých snahou o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manipuláciu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950144"/>
              </p:ext>
            </p:extLst>
          </p:nvPr>
        </p:nvGraphicFramePr>
        <p:xfrm>
          <a:off x="1691632" y="1822722"/>
          <a:ext cx="5419725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483647"/>
              </p:ext>
            </p:extLst>
          </p:nvPr>
        </p:nvGraphicFramePr>
        <p:xfrm>
          <a:off x="1691631" y="1988816"/>
          <a:ext cx="6300805" cy="3780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325956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471" y="9086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Aký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podľa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Vášho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názoru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dôvod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pre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túto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manipuláciu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sz="1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325354"/>
              </p:ext>
            </p:extLst>
          </p:nvPr>
        </p:nvGraphicFramePr>
        <p:xfrm>
          <a:off x="1511609" y="1808793"/>
          <a:ext cx="5448300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727914"/>
              </p:ext>
            </p:extLst>
          </p:nvPr>
        </p:nvGraphicFramePr>
        <p:xfrm>
          <a:off x="1691632" y="1808793"/>
          <a:ext cx="6480828" cy="414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958429"/>
              </p:ext>
            </p:extLst>
          </p:nvPr>
        </p:nvGraphicFramePr>
        <p:xfrm>
          <a:off x="1331586" y="1988816"/>
          <a:ext cx="6480828" cy="414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94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494" y="908677"/>
            <a:ext cx="81010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cs-CZ" sz="1600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600" b="1" dirty="0" err="1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Používate</a:t>
            </a:r>
            <a:r>
              <a:rPr lang="cs-CZ" sz="1600" b="1" dirty="0" smtClean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kritérium </a:t>
            </a:r>
            <a:r>
              <a:rPr lang="cs-CZ" sz="16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najnižšej</a:t>
            </a:r>
            <a:r>
              <a:rPr lang="cs-CZ" sz="16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ponukovej</a:t>
            </a:r>
            <a:r>
              <a:rPr lang="cs-CZ" sz="16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ceny?</a:t>
            </a:r>
            <a:endParaRPr lang="cs-CZ" sz="1600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1517" y="2015999"/>
            <a:ext cx="7560966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587175"/>
              </p:ext>
            </p:extLst>
          </p:nvPr>
        </p:nvGraphicFramePr>
        <p:xfrm>
          <a:off x="737821" y="1619250"/>
          <a:ext cx="6840873" cy="455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493" y="1268724"/>
            <a:ext cx="81010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akého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dôvodu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používate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kritérium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najnižšej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ponukovej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ceny?</a:t>
            </a:r>
            <a:endParaRPr lang="cs-CZ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540" y="2135506"/>
            <a:ext cx="7560966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206386"/>
              </p:ext>
            </p:extLst>
          </p:nvPr>
        </p:nvGraphicFramePr>
        <p:xfrm>
          <a:off x="971540" y="1428521"/>
          <a:ext cx="7560966" cy="580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11494" y="908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Čo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očakávate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od nového zákona o VO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pripravovanom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v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súčasných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podmienkach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ktorého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účinnosť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predpokladá</a:t>
            </a:r>
            <a:r>
              <a:rPr lang="cs-CZ" sz="1800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od 1. 1. 2016? </a:t>
            </a:r>
            <a:endParaRPr lang="cs-CZ" sz="18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714475"/>
              </p:ext>
            </p:extLst>
          </p:nvPr>
        </p:nvGraphicFramePr>
        <p:xfrm>
          <a:off x="611495" y="1808793"/>
          <a:ext cx="7243776" cy="450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3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494" y="1268724"/>
            <a:ext cx="81010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Urýchli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elektronické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trhovisko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proces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zadávania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verejných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zákaziek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sz="2000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1517" y="2015999"/>
            <a:ext cx="7560966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177233"/>
              </p:ext>
            </p:extLst>
          </p:nvPr>
        </p:nvGraphicFramePr>
        <p:xfrm>
          <a:off x="805974" y="2191432"/>
          <a:ext cx="7380943" cy="397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495" y="1180599"/>
            <a:ext cx="792101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Bude proces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zadávania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verejných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zákaziek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prostredníctvom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elektronického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trhoviska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transparentnejší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objektívnejší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zadávaní </a:t>
            </a:r>
            <a:r>
              <a:rPr lang="cs-CZ" b="1" dirty="0" err="1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papierovou</a:t>
            </a:r>
            <a:r>
              <a:rPr lang="cs-CZ" b="1" dirty="0">
                <a:solidFill>
                  <a:srgbClr val="F09100"/>
                </a:solidFill>
                <a:latin typeface="Arial" pitchFamily="34" charset="0"/>
                <a:cs typeface="Arial" pitchFamily="34" charset="0"/>
              </a:rPr>
              <a:t> formou? </a:t>
            </a:r>
            <a:endParaRPr lang="cs-CZ" b="1" dirty="0" smtClean="0">
              <a:solidFill>
                <a:srgbClr val="F091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1517" y="2015999"/>
            <a:ext cx="7560966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 smtClean="0">
                <a:solidFill>
                  <a:srgbClr val="78787D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rgbClr val="7878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The chart showing  seri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460153"/>
              </p:ext>
            </p:extLst>
          </p:nvPr>
        </p:nvGraphicFramePr>
        <p:xfrm>
          <a:off x="971540" y="1914525"/>
          <a:ext cx="7200920" cy="385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056871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231</Words>
  <Application>Microsoft Office PowerPoint</Application>
  <PresentationFormat>Prezentácia na obrazovke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Motiv systému Office</vt:lpstr>
      <vt:lpstr>KONFERENCIA - VEREJNÉ ZÁKAZKY 2014/2015: "ŽÁDNÁ MOC NESMÍ PLATIT VÍC NEŽ ZÁKONY!" </vt:lpstr>
      <vt:lpstr>Prezentácia programu PowerPoint</vt:lpstr>
      <vt:lpstr>Prezentácia programu PowerPoint</vt:lpstr>
      <vt:lpstr>Aký je podľa Vášho názoru dôvod pre túto manipuláciu?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AKREDITOVANÝ VZDĚLÁVACÍ PROGRAM</dc:title>
  <dc:creator>GoodSon</dc:creator>
  <cp:lastModifiedBy>Adriana Matušová</cp:lastModifiedBy>
  <cp:revision>108</cp:revision>
  <dcterms:created xsi:type="dcterms:W3CDTF">2012-09-05T13:50:02Z</dcterms:created>
  <dcterms:modified xsi:type="dcterms:W3CDTF">2014-10-17T12:07:34Z</dcterms:modified>
</cp:coreProperties>
</file>